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6FCAD-A823-4A9E-9FA6-BCA4EDB996B4}" type="datetimeFigureOut">
              <a:rPr lang="es-ES" smtClean="0"/>
              <a:t>03/10/2022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70224-CBD0-4EAC-87EC-61265E0DCC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40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70224-CBD0-4EAC-87EC-61265E0DCC4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71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3008-FCF9-412D-9437-DB4D66AA2255}" type="datetimeFigureOut">
              <a:rPr lang="es-ES" smtClean="0"/>
              <a:t>03/10/2022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1A13-ED21-4C87-87B5-56F1BD73DD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91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3008-FCF9-412D-9437-DB4D66AA2255}" type="datetimeFigureOut">
              <a:rPr lang="es-ES" smtClean="0"/>
              <a:t>03/10/2022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1A13-ED21-4C87-87B5-56F1BD73DD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5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3008-FCF9-412D-9437-DB4D66AA2255}" type="datetimeFigureOut">
              <a:rPr lang="es-ES" smtClean="0"/>
              <a:t>03/10/2022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1A13-ED21-4C87-87B5-56F1BD73DD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079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3008-FCF9-412D-9437-DB4D66AA2255}" type="datetimeFigureOut">
              <a:rPr lang="es-ES" smtClean="0"/>
              <a:t>03/10/2022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1A13-ED21-4C87-87B5-56F1BD73DD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0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3008-FCF9-412D-9437-DB4D66AA2255}" type="datetimeFigureOut">
              <a:rPr lang="es-ES" smtClean="0"/>
              <a:t>03/10/2022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1A13-ED21-4C87-87B5-56F1BD73DD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63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3008-FCF9-412D-9437-DB4D66AA2255}" type="datetimeFigureOut">
              <a:rPr lang="es-ES" smtClean="0"/>
              <a:t>03/10/2022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1A13-ED21-4C87-87B5-56F1BD73DD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44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3008-FCF9-412D-9437-DB4D66AA2255}" type="datetimeFigureOut">
              <a:rPr lang="es-ES" smtClean="0"/>
              <a:t>03/10/2022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1A13-ED21-4C87-87B5-56F1BD73DD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874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3008-FCF9-412D-9437-DB4D66AA2255}" type="datetimeFigureOut">
              <a:rPr lang="es-ES" smtClean="0"/>
              <a:t>03/10/2022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1A13-ED21-4C87-87B5-56F1BD73DD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432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3008-FCF9-412D-9437-DB4D66AA2255}" type="datetimeFigureOut">
              <a:rPr lang="es-ES" smtClean="0"/>
              <a:t>03/10/2022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1A13-ED21-4C87-87B5-56F1BD73DD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898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3008-FCF9-412D-9437-DB4D66AA2255}" type="datetimeFigureOut">
              <a:rPr lang="es-ES" smtClean="0"/>
              <a:t>03/10/2022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1A13-ED21-4C87-87B5-56F1BD73DD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53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3008-FCF9-412D-9437-DB4D66AA2255}" type="datetimeFigureOut">
              <a:rPr lang="es-ES" smtClean="0"/>
              <a:t>03/10/2022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1A13-ED21-4C87-87B5-56F1BD73DD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19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3008-FCF9-412D-9437-DB4D66AA2255}" type="datetimeFigureOut">
              <a:rPr lang="es-ES" smtClean="0"/>
              <a:t>03/10/2022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41A13-ED21-4C87-87B5-56F1BD73DD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31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476672"/>
            <a:ext cx="8640960" cy="1384995"/>
          </a:xfrm>
          <a:prstGeom prst="rect">
            <a:avLst/>
          </a:prstGeom>
          <a:noFill/>
          <a:ln w="28575"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u="sng" dirty="0">
                <a:solidFill>
                  <a:srgbClr val="3333FF"/>
                </a:solidFill>
              </a:rPr>
              <a:t>Mesa redonda organizada  por la Sección Técnica de Ingeniería Química </a:t>
            </a:r>
          </a:p>
          <a:p>
            <a:pPr algn="ctr"/>
            <a:r>
              <a:rPr lang="es-ES" sz="1600" u="sng" dirty="0">
                <a:solidFill>
                  <a:srgbClr val="3333FF"/>
                </a:solidFill>
              </a:rPr>
              <a:t>de la </a:t>
            </a:r>
            <a:r>
              <a:rPr lang="es-ES" sz="1600" u="sng" dirty="0" err="1">
                <a:solidFill>
                  <a:srgbClr val="3333FF"/>
                </a:solidFill>
              </a:rPr>
              <a:t>Asociacióny</a:t>
            </a:r>
            <a:r>
              <a:rPr lang="es-ES" sz="1600" u="sng" dirty="0">
                <a:solidFill>
                  <a:srgbClr val="3333FF"/>
                </a:solidFill>
              </a:rPr>
              <a:t> del Colegio de Químicos y de Ingenieros Químicos de Madrid  </a:t>
            </a:r>
          </a:p>
          <a:p>
            <a:pPr algn="ctr"/>
            <a:r>
              <a:rPr lang="es-ES" u="sng" dirty="0">
                <a:solidFill>
                  <a:srgbClr val="33CC33"/>
                </a:solidFill>
              </a:rPr>
              <a:t>Fiesta de San Alberto Magno, </a:t>
            </a:r>
            <a:endParaRPr lang="es-ES" dirty="0">
              <a:solidFill>
                <a:srgbClr val="33CC33"/>
              </a:solidFill>
            </a:endParaRPr>
          </a:p>
          <a:p>
            <a:pPr algn="ctr"/>
            <a:r>
              <a:rPr lang="es-ES" sz="1600" dirty="0">
                <a:solidFill>
                  <a:srgbClr val="3333FF"/>
                </a:solidFill>
              </a:rPr>
              <a:t>y…celebrando además el </a:t>
            </a:r>
            <a:r>
              <a:rPr lang="es-ES" sz="1600" dirty="0">
                <a:solidFill>
                  <a:srgbClr val="33CC33"/>
                </a:solidFill>
              </a:rPr>
              <a:t>IYOG2022, </a:t>
            </a:r>
            <a:r>
              <a:rPr lang="es-ES" sz="1600" dirty="0">
                <a:solidFill>
                  <a:srgbClr val="3333FF"/>
                </a:solidFill>
              </a:rPr>
              <a:t>Año Internacional del Vidrio de Naciones Unidas</a:t>
            </a:r>
          </a:p>
          <a:p>
            <a:pPr algn="ctr"/>
            <a:r>
              <a:rPr lang="es-ES" dirty="0">
                <a:solidFill>
                  <a:srgbClr val="3333FF"/>
                </a:solidFill>
              </a:rPr>
              <a:t> DESDE el VIDRIO NATURAL a las VIDRIERAS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43203" y="1869146"/>
            <a:ext cx="8496944" cy="3754874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b="1" dirty="0"/>
              <a:t> </a:t>
            </a:r>
          </a:p>
          <a:p>
            <a:r>
              <a:rPr lang="es-ES" sz="1400" b="1" dirty="0"/>
              <a:t>PONENTES:</a:t>
            </a:r>
          </a:p>
          <a:p>
            <a:endParaRPr lang="es-ES" sz="1400" b="1" dirty="0"/>
          </a:p>
          <a:p>
            <a:r>
              <a:rPr lang="es-ES" sz="1400" dirty="0"/>
              <a:t>VIDRIOS NATURALES COMO PROCESO GEOQUIMICOTERRESTRE y ASTROFISICO POR IMPACTO</a:t>
            </a:r>
            <a:r>
              <a:rPr lang="es-ES" sz="1400" dirty="0">
                <a:solidFill>
                  <a:srgbClr val="FF0000"/>
                </a:solidFill>
              </a:rPr>
              <a:t>. </a:t>
            </a:r>
            <a:r>
              <a:rPr lang="es-ES" sz="1400" b="1" dirty="0"/>
              <a:t>Javier García Guinea</a:t>
            </a:r>
            <a:r>
              <a:rPr lang="es-ES" sz="1400" dirty="0"/>
              <a:t>, Profesor de Investigación, Departamento </a:t>
            </a:r>
            <a:r>
              <a:rPr lang="es-ES" sz="1400" dirty="0" err="1"/>
              <a:t>GeologÍa</a:t>
            </a:r>
            <a:r>
              <a:rPr lang="es-ES" sz="1400" dirty="0"/>
              <a:t>, MNCN,CSIC.</a:t>
            </a:r>
          </a:p>
          <a:p>
            <a:r>
              <a:rPr lang="es-ES" sz="1400" dirty="0"/>
              <a:t>VIDRIERAS DE CATEDRALES GÓTICAS: ARMONÍA Y BELLEZA EN VIDRIO . </a:t>
            </a:r>
            <a:r>
              <a:rPr lang="es-ES" sz="1400" b="1" dirty="0" err="1"/>
              <a:t>Mª</a:t>
            </a:r>
            <a:r>
              <a:rPr lang="es-ES" sz="1400" b="1" dirty="0"/>
              <a:t> del Pilar Alonso Abad</a:t>
            </a:r>
            <a:r>
              <a:rPr lang="es-ES" sz="1400" dirty="0"/>
              <a:t>, Profesora Titular de Historia del Arte de la Universidad de Burgos y Directora de la Unidad Asociada de I+D+i al CSIC "Vidrio y Materiales del Patrimonio Cultural (VIMPAC).</a:t>
            </a:r>
          </a:p>
          <a:p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TECNICAS DEL VIDRIO EN LA REAL FABRICA DE CRISTALES DESDE LA ILUSTRACION HASTA NUESTROS DIAS </a:t>
            </a:r>
            <a:r>
              <a:rPr lang="es-ES" sz="1400" i="1" dirty="0"/>
              <a:t>.</a:t>
            </a:r>
            <a:r>
              <a:rPr lang="es-ES" sz="1400" dirty="0"/>
              <a:t> </a:t>
            </a:r>
            <a:r>
              <a:rPr lang="es-ES" sz="1400" b="1" dirty="0"/>
              <a:t>Paloma Pastor Rey de Viñas</a:t>
            </a:r>
            <a:r>
              <a:rPr lang="es-ES" sz="1400" dirty="0"/>
              <a:t>, Directora del Museo del Vidrio, La Granja de San Ildefonso, Segovia.</a:t>
            </a:r>
          </a:p>
          <a:p>
            <a:r>
              <a:rPr lang="es-ES" sz="1400" dirty="0"/>
              <a:t>EL VITRAL CONTEMPORANEO EN ESPAÑA Y SU ENCAJE INTERNACIONAL. </a:t>
            </a:r>
            <a:r>
              <a:rPr lang="es-ES" sz="1400" b="1" dirty="0"/>
              <a:t>Ximo Roca i Soria</a:t>
            </a:r>
            <a:r>
              <a:rPr lang="es-ES" sz="1400" dirty="0">
                <a:solidFill>
                  <a:srgbClr val="008000"/>
                </a:solidFill>
              </a:rPr>
              <a:t>, </a:t>
            </a:r>
            <a:r>
              <a:rPr lang="es-ES" sz="1400" dirty="0"/>
              <a:t>Graduado en Artes Aplicadas, Vitralista, Escola </a:t>
            </a:r>
            <a:r>
              <a:rPr lang="es-ES" sz="1400" dirty="0" err="1"/>
              <a:t>d´Art</a:t>
            </a:r>
            <a:r>
              <a:rPr lang="es-ES" sz="1400" dirty="0"/>
              <a:t> i Superior de </a:t>
            </a:r>
            <a:r>
              <a:rPr lang="es-ES" sz="1400" dirty="0" err="1"/>
              <a:t>Diseny</a:t>
            </a:r>
            <a:r>
              <a:rPr lang="es-ES" sz="1400" dirty="0"/>
              <a:t>, Valencia, Art i Tecnología en </a:t>
            </a:r>
            <a:r>
              <a:rPr lang="es-ES" sz="1400" dirty="0" err="1"/>
              <a:t>Vidre</a:t>
            </a:r>
            <a:r>
              <a:rPr lang="es-ES" sz="1400" dirty="0"/>
              <a:t>, S.L., Alginet, Valencia. </a:t>
            </a:r>
          </a:p>
          <a:p>
            <a:endParaRPr lang="es-ES" sz="1400" b="1" dirty="0"/>
          </a:p>
          <a:p>
            <a:r>
              <a:rPr lang="es-ES" sz="1400" b="1" dirty="0"/>
              <a:t>PRESENTADORA: </a:t>
            </a:r>
            <a:r>
              <a:rPr lang="es-ES" sz="1400" b="1" dirty="0" err="1"/>
              <a:t>Mª</a:t>
            </a:r>
            <a:r>
              <a:rPr lang="es-ES" sz="1400" b="1" dirty="0"/>
              <a:t> del Carmen Clemente Jul </a:t>
            </a:r>
            <a:r>
              <a:rPr lang="es-ES" sz="1400" dirty="0"/>
              <a:t>Catedrática Emérita UPM. Presidenta ST Ingeniería Química</a:t>
            </a:r>
          </a:p>
          <a:p>
            <a:r>
              <a:rPr lang="es-ES" sz="1400" b="1" dirty="0"/>
              <a:t>COORDINADOR: Jesús Rincón</a:t>
            </a:r>
            <a:r>
              <a:rPr lang="es-ES" sz="1400" dirty="0"/>
              <a:t>, Profesor de Investigación del CSIC y Científico Col Honorífico UMH</a:t>
            </a:r>
          </a:p>
          <a:p>
            <a:r>
              <a:rPr lang="es-ES" sz="1400" b="1" dirty="0"/>
              <a:t>MODERADOR: José Querol Sanjuan </a:t>
            </a:r>
            <a:r>
              <a:rPr lang="es-ES" sz="1400" dirty="0" err="1"/>
              <a:t>Dr</a:t>
            </a:r>
            <a:r>
              <a:rPr lang="es-ES" sz="1400" dirty="0"/>
              <a:t> en Ciencias Químicas. Secretario ST Ingeniería Química  </a:t>
            </a:r>
          </a:p>
          <a:p>
            <a:endParaRPr lang="es-ES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23478" y="5373216"/>
            <a:ext cx="8491864" cy="338554"/>
          </a:xfrm>
          <a:prstGeom prst="rect">
            <a:avLst/>
          </a:prstGeom>
          <a:noFill/>
          <a:ln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17 de </a:t>
            </a:r>
            <a:r>
              <a:rPr lang="es-ES" sz="1600"/>
              <a:t>noviembre 18:30h</a:t>
            </a:r>
            <a:r>
              <a:rPr lang="es-ES" sz="1600" dirty="0"/>
              <a:t>, salón de actos de la sede de Asociación y </a:t>
            </a:r>
            <a:r>
              <a:rPr lang="es-ES" sz="1600"/>
              <a:t>Colegio Lagasca </a:t>
            </a:r>
            <a:r>
              <a:rPr lang="es-ES" sz="1600" dirty="0"/>
              <a:t>27 piso primero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444341" y="6273225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i="1" dirty="0">
                <a:solidFill>
                  <a:srgbClr val="FF0000"/>
                </a:solidFill>
              </a:rPr>
              <a:t>al finalizar se servirá a los asistentes una COPA DE VINO ESPAÑOL</a:t>
            </a:r>
          </a:p>
        </p:txBody>
      </p:sp>
      <p:pic>
        <p:nvPicPr>
          <p:cNvPr id="9" name="Picture 4" descr="Web del Colegio y Asociación de Químicos de Madrid – La Web de los Químicos  de Madrid">
            <a:extLst>
              <a:ext uri="{FF2B5EF4-FFF2-40B4-BE49-F238E27FC236}">
                <a16:creationId xmlns:a16="http://schemas.microsoft.com/office/drawing/2014/main" id="{C53830C2-33F1-A3B6-B595-7EC088292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18" y="457253"/>
            <a:ext cx="1134817" cy="76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2 Imagen">
            <a:extLst>
              <a:ext uri="{FF2B5EF4-FFF2-40B4-BE49-F238E27FC236}">
                <a16:creationId xmlns:a16="http://schemas.microsoft.com/office/drawing/2014/main" id="{5BDFF535-902F-BD29-5C96-8973D1AAAE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247" y="542987"/>
            <a:ext cx="979096" cy="764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58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290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RinconJMa</dc:creator>
  <cp:lastModifiedBy>mcarmen.cj@outlook.es</cp:lastModifiedBy>
  <cp:revision>12</cp:revision>
  <dcterms:created xsi:type="dcterms:W3CDTF">2022-09-22T10:21:47Z</dcterms:created>
  <dcterms:modified xsi:type="dcterms:W3CDTF">2022-10-03T10:53:20Z</dcterms:modified>
</cp:coreProperties>
</file>